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embeddedFontLst>
    <p:embeddedFont>
      <p:font typeface="Nunito"/>
      <p:regular r:id="rId13"/>
      <p:bold r:id="rId14"/>
      <p:italic r:id="rId15"/>
      <p:boldItalic r:id="rId16"/>
    </p:embeddedFont>
    <p:embeddedFont>
      <p:font typeface="Maven Pro"/>
      <p:regular r:id="rId17"/>
      <p:bold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1D456FE-CBDB-447A-B4A7-94C53F4E6371}">
  <a:tblStyle styleId="{F1D456FE-CBDB-447A-B4A7-94C53F4E63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Nunito-regular.fnt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Nunito-italic.fntdata"/><Relationship Id="rId14" Type="http://schemas.openxmlformats.org/officeDocument/2006/relationships/font" Target="fonts/Nunito-bold.fntdata"/><Relationship Id="rId17" Type="http://schemas.openxmlformats.org/officeDocument/2006/relationships/font" Target="fonts/MavenPro-regular.fntdata"/><Relationship Id="rId16" Type="http://schemas.openxmlformats.org/officeDocument/2006/relationships/font" Target="fonts/Nuni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MavenPr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103fc7d0c9e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103fc7d0c9e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03fc7d0c9e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03fc7d0c9e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03fc7d0c9e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103fc7d0c9e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03fc7d0c9e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0" name="Google Shape;300;g103fc7d0c9e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103fc7d0c9e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103fc7d0c9e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1x-4IprPfdfhdLBKe47P9uOr05o5KIF4OVyFIIjc0Vw/copy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Tools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 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tool? What do we use them for?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1169625" y="1300950"/>
            <a:ext cx="7030500" cy="11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Talk to your neighbors for a minute answering the above questions.</a:t>
            </a:r>
            <a:endParaRPr sz="2200"/>
          </a:p>
        </p:txBody>
      </p:sp>
      <p:pic>
        <p:nvPicPr>
          <p:cNvPr id="285" name="Google Shape;2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9113" y="2474850"/>
            <a:ext cx="3545774" cy="236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List: What are all of the main components of a </a:t>
            </a:r>
            <a:r>
              <a:rPr lang="en"/>
              <a:t>restaurant</a:t>
            </a:r>
            <a:r>
              <a:rPr lang="en"/>
              <a:t> menu?</a:t>
            </a:r>
            <a:endParaRPr/>
          </a:p>
        </p:txBody>
      </p:sp>
      <p:graphicFrame>
        <p:nvGraphicFramePr>
          <p:cNvPr id="291" name="Google Shape;291;p15"/>
          <p:cNvGraphicFramePr/>
          <p:nvPr/>
        </p:nvGraphicFramePr>
        <p:xfrm>
          <a:off x="952500" y="19306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{F1D456FE-CBDB-447A-B4A7-94C53F4E6371}</a:tableStyleId>
              </a:tblPr>
              <a:tblGrid>
                <a:gridCol w="1867525"/>
                <a:gridCol w="1867525"/>
                <a:gridCol w="1867525"/>
                <a:gridCol w="1867525"/>
              </a:tblGrid>
              <a:tr h="734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Main Components: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78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78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78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/>
          <p:nvPr>
            <p:ph type="title"/>
          </p:nvPr>
        </p:nvSpPr>
        <p:spPr>
          <a:xfrm>
            <a:off x="1139800" y="3600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Create: levels of accessibility for each component on a scale of 1-3.</a:t>
            </a:r>
            <a:endParaRPr/>
          </a:p>
        </p:txBody>
      </p:sp>
      <p:graphicFrame>
        <p:nvGraphicFramePr>
          <p:cNvPr id="297" name="Google Shape;297;p16"/>
          <p:cNvGraphicFramePr/>
          <p:nvPr/>
        </p:nvGraphicFramePr>
        <p:xfrm>
          <a:off x="836950" y="1662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{F1D456FE-CBDB-447A-B4A7-94C53F4E6371}</a:tableStyleId>
              </a:tblPr>
              <a:tblGrid>
                <a:gridCol w="1867525"/>
                <a:gridCol w="1867525"/>
                <a:gridCol w="1867525"/>
                <a:gridCol w="1867525"/>
              </a:tblGrid>
              <a:tr h="734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Main Components:</a:t>
                      </a:r>
                      <a:endParaRPr b="1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78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Price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78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Food Description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678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Organization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1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Accessibility</a:t>
            </a:r>
            <a:r>
              <a:rPr lang="en"/>
              <a:t> and Equity Tool</a:t>
            </a:r>
            <a:endParaRPr/>
          </a:p>
        </p:txBody>
      </p:sp>
      <p:sp>
        <p:nvSpPr>
          <p:cNvPr id="303" name="Google Shape;303;p17"/>
          <p:cNvSpPr txBox="1"/>
          <p:nvPr>
            <p:ph idx="1" type="body"/>
          </p:nvPr>
        </p:nvSpPr>
        <p:spPr>
          <a:xfrm>
            <a:off x="1056750" y="14831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 by </a:t>
            </a:r>
            <a:r>
              <a:rPr lang="en" sz="2400"/>
              <a:t>institutions</a:t>
            </a:r>
            <a:r>
              <a:rPr lang="en" sz="2400"/>
              <a:t> and </a:t>
            </a:r>
            <a:r>
              <a:rPr lang="en" sz="2400"/>
              <a:t>providers</a:t>
            </a:r>
            <a:r>
              <a:rPr lang="en" sz="2400"/>
              <a:t> to review materials.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Used to see how </a:t>
            </a:r>
            <a:r>
              <a:rPr lang="en" sz="2400"/>
              <a:t>accessible</a:t>
            </a:r>
            <a:r>
              <a:rPr lang="en" sz="2400"/>
              <a:t> a material is and if it provides equity.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Could be used across an entire institution to enact real change and training!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2"/>
        </a:solidFill>
      </p:bgPr>
    </p:bg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Your Objective:</a:t>
            </a:r>
            <a:endParaRPr/>
          </a:p>
        </p:txBody>
      </p:sp>
      <p:sp>
        <p:nvSpPr>
          <p:cNvPr id="309" name="Google Shape;309;p18"/>
          <p:cNvSpPr txBox="1"/>
          <p:nvPr>
            <p:ph idx="1" type="body"/>
          </p:nvPr>
        </p:nvSpPr>
        <p:spPr>
          <a:xfrm>
            <a:off x="1303800" y="1300950"/>
            <a:ext cx="7030500" cy="366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Determine the components an equity and </a:t>
            </a:r>
            <a:r>
              <a:rPr lang="en" sz="1900"/>
              <a:t>accessibility</a:t>
            </a:r>
            <a:r>
              <a:rPr lang="en" sz="1900"/>
              <a:t> tool to measure what After Visit Summaries (AVS) would need.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Define the components.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Create levels of </a:t>
            </a:r>
            <a:r>
              <a:rPr lang="en" sz="1900"/>
              <a:t>accessibility</a:t>
            </a:r>
            <a:r>
              <a:rPr lang="en" sz="1900"/>
              <a:t> for each component on a scale of 1-4.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Test your tool on our </a:t>
            </a:r>
            <a:r>
              <a:rPr lang="en" sz="1900"/>
              <a:t>original</a:t>
            </a:r>
            <a:r>
              <a:rPr lang="en" sz="1900"/>
              <a:t> example AVS.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AutoNum type="arabicPeriod"/>
            </a:pPr>
            <a:r>
              <a:rPr lang="en" sz="1900"/>
              <a:t>Make any adjustments to the tool as needed.</a:t>
            </a:r>
            <a:endParaRPr sz="19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900"/>
              <a:t>Worksheet: </a:t>
            </a:r>
            <a:r>
              <a:rPr lang="en" sz="1900" u="sng">
                <a:solidFill>
                  <a:schemeClr val="hlink"/>
                </a:solidFill>
                <a:hlinkClick r:id="rId3"/>
              </a:rPr>
              <a:t>Accessibility and Equity Tool</a:t>
            </a:r>
            <a:endParaRPr sz="19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